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6700" y="-130175"/>
            <a:ext cx="5943600" cy="10547350"/>
            <a:chOff x="0" y="0"/>
            <a:chExt cx="1565393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5393" cy="2777903"/>
            </a:xfrm>
            <a:custGeom>
              <a:avLst/>
              <a:gdLst/>
              <a:ahLst/>
              <a:cxnLst/>
              <a:rect r="r" b="b" t="t" l="l"/>
              <a:pathLst>
                <a:path h="2777903" w="156539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13325" y="1102366"/>
            <a:ext cx="8113963" cy="808226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65" t="0" r="-2466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320888"/>
            <a:ext cx="7654653" cy="90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5"/>
              </a:lnSpc>
              <a:spcBef>
                <a:spcPct val="0"/>
              </a:spcBef>
            </a:pPr>
            <a:r>
              <a:rPr lang="en-US" sz="5247">
                <a:solidFill>
                  <a:srgbClr val="000000"/>
                </a:solidFill>
                <a:latin typeface="Lato Bold"/>
              </a:rPr>
              <a:t>GESTIONE DEL RISCHIO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03229"/>
            <a:ext cx="8784625" cy="25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7"/>
              </a:lnSpc>
              <a:spcBef>
                <a:spcPct val="0"/>
              </a:spcBef>
            </a:pPr>
            <a:r>
              <a:rPr lang="en-US" sz="7505">
                <a:solidFill>
                  <a:srgbClr val="004AAD"/>
                </a:solidFill>
                <a:latin typeface="League Spartan"/>
              </a:rPr>
              <a:t>E CICLO DI VITA AZIENDALE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85143"/>
            <a:ext cx="7654653" cy="44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000000"/>
                </a:solidFill>
                <a:latin typeface="Poppins"/>
              </a:rPr>
              <a:t>Mattia Chiriatti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52500"/>
            <a:ext cx="7654653" cy="44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2474">
                <a:solidFill>
                  <a:srgbClr val="000000"/>
                </a:solidFill>
                <a:latin typeface="Poppins"/>
              </a:rPr>
              <a:t>Esercitazione S3/L1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-130175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2713"/>
            <a:ext cx="5367074" cy="70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FFFFFF"/>
                </a:solidFill>
                <a:latin typeface="League Spartan"/>
              </a:rPr>
              <a:t>TRACCIA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349" y="1410548"/>
            <a:ext cx="11880850" cy="826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La gestione degli incidenti è un processo fondamentale sia per l’organizzazione che la gestione del rischio. I rischi possono trovarsi ovunque, all’interno e all’esterno dell’organizzazione, compresi i processi organizzativi. Per essere in grado di identificare i rischi, dobbiamo aver chiaro il funzionamento di alcuni processi fondamentali per l’organizzazione. In questo processo sono coinvolti i seguenti ruoli: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• Help Desk: Il primo punto di contatto per gli utenti che segnalano l’incidente. Il team Help Desk si occupa della rilevazione, classificazione e registrazione degli incidente.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• Team di Supporto IT: Responsabile dell'indagine, diagnosi e risoluzione degli incidente. Il team di supporto IT dispone delle competenze tecniche necessarie per risolvere una vasta gamma di problemi IT.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• IT Manager: Gestisce il team di supporto IT ed è responsabile dell'escalation degli incidente di alto livello. L'IT Manager collabora anche con il Service Manager per garantire che gli incidente siano risolti in modo rapido ed efficiente e si occupa della comunicazione.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• Service Manager: Responsabile dell'overall service delivery. Il Service Manager lavora con l'IT Manager per definire gli obiettivi di livello di servizio (SLA) per la gestione degli incidente e per monitorare le prestazioni del processo. </a:t>
            </a:r>
          </a:p>
          <a:p>
            <a:pPr algn="l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FFFFFF"/>
                </a:solidFill>
                <a:latin typeface="Poppins"/>
              </a:rPr>
              <a:t>• Utenti finali: Segnalano incidente all'Help Desk e forniscono feedback al team di supporto IT durante il processo di risoluzione.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-130175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2713"/>
            <a:ext cx="5367074" cy="70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FFFFFF"/>
                </a:solidFill>
                <a:latin typeface="League Spartan"/>
              </a:rPr>
              <a:t>TRACCIA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784" y="1271934"/>
            <a:ext cx="12454201" cy="865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L’organizzazione ha definito il seguente processo di gestione degli incidenti:</a:t>
            </a:r>
          </a:p>
          <a:p>
            <a:pPr algn="l">
              <a:lnSpc>
                <a:spcPts val="3176"/>
              </a:lnSpc>
            </a:pP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1.Rilevazione incidente: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In questa fase, l'incidente viene identificato e segnalato all'Help Desk. Questo può avvenire tramite una varietà di canali, come telefono, e-mail, portale self-service o monitoraggio IT.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L'Help Desk dovrebbe documentare le informazioni iniziali sull'incidente, come la data e l'ora, la descrizione del problema, l'impatto sugli utenti e la gravità dell'incidente.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2.Classificazione incidente: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L'incidente viene classificato dall’Help Desk, in base alla sua gravità e urgenza. Questo aiuta a determinare la priorità dell'incidente e il livello di risorse necessarie per risolverlo.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I criteri comuni per la classificazione degli incidente includono la gravità dell'impatto sugli utenti, la numerosità degli utenti interessati e il potenziale impatto aziendale.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3. Indagine e diagnosi incidente: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Il team di supporto IT indaga l'incidente per determinare la causa principale. Questo può comportare la raccolta di ulteriori informazioni dagli utenti, la revisione dei registri di sistema e l'esecuzione di test diagnostici.</a:t>
            </a:r>
          </a:p>
          <a:p>
            <a:pPr algn="l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Una volta individuata la causa principale, il team di supporto IT può sviluppare una soluzione.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7550" y="-130175"/>
            <a:ext cx="13627100" cy="10547350"/>
            <a:chOff x="0" y="0"/>
            <a:chExt cx="3589030" cy="2777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89031" cy="2777903"/>
            </a:xfrm>
            <a:custGeom>
              <a:avLst/>
              <a:gdLst/>
              <a:ahLst/>
              <a:cxnLst/>
              <a:rect r="r" b="b" t="t" l="l"/>
              <a:pathLst>
                <a:path h="2777903" w="3589031">
                  <a:moveTo>
                    <a:pt x="28974" y="0"/>
                  </a:moveTo>
                  <a:lnTo>
                    <a:pt x="3560056" y="0"/>
                  </a:lnTo>
                  <a:cubicBezTo>
                    <a:pt x="3576058" y="0"/>
                    <a:pt x="3589031" y="12972"/>
                    <a:pt x="3589031" y="28974"/>
                  </a:cubicBezTo>
                  <a:lnTo>
                    <a:pt x="3589031" y="2748929"/>
                  </a:lnTo>
                  <a:cubicBezTo>
                    <a:pt x="3589031" y="2764931"/>
                    <a:pt x="3576058" y="2777903"/>
                    <a:pt x="3560056" y="2777903"/>
                  </a:cubicBezTo>
                  <a:lnTo>
                    <a:pt x="28974" y="2777903"/>
                  </a:lnTo>
                  <a:cubicBezTo>
                    <a:pt x="12972" y="2777903"/>
                    <a:pt x="0" y="2764931"/>
                    <a:pt x="0" y="2748929"/>
                  </a:cubicBezTo>
                  <a:lnTo>
                    <a:pt x="0" y="28974"/>
                  </a:lnTo>
                  <a:cubicBezTo>
                    <a:pt x="0" y="12972"/>
                    <a:pt x="12972" y="0"/>
                    <a:pt x="289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589030" cy="282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22713"/>
            <a:ext cx="5367074" cy="70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FFFFFF"/>
                </a:solidFill>
                <a:latin typeface="League Spartan"/>
              </a:rPr>
              <a:t>TRACCIA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784" y="1271934"/>
            <a:ext cx="12454201" cy="865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4. Soluzione incidente: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La soluzione all'incidente viene implementata dal team di supporto IT. Questo può comportare la riparazione o la sostituzione di hardware o software, l'applicazione di patch o aggiornamenti o la modifica di configurazioni.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Il team di supporto IT dovrebbe tenere gli utenti informati sui progressi compiuti nella risoluzione dell'incidente.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5. Comunicazione incidente: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Le informazioni sull'incidente vengono comunicate agli stakeholder interessati, come utenti finali, management e dirigenti da parte dell’IT manager con approvazione del Service Manager.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La comunicazione dovrebbe essere chiara, concisa e tempestiva.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3. È importante comunicare l'impatto dell'incidente, lo stato attuale della risoluzione e i tempi previsti per la risoluzione.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6. Chiusura incidente: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1. Una volta risolto l'incidente, viene chiuso e documentato ad opera dell’Help Desk che lo aveva aperto.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2. La documentazione dovrebbe includere un riepilogo dell'incidente, la causa principale, la soluzione attuata e le eventuali lezioni apprese. </a:t>
            </a:r>
          </a:p>
          <a:p>
            <a:pPr algn="l">
              <a:lnSpc>
                <a:spcPts val="3176"/>
              </a:lnSpc>
            </a:pPr>
            <a:r>
              <a:rPr lang="en-US" sz="2269">
                <a:solidFill>
                  <a:srgbClr val="FFFFFF"/>
                </a:solidFill>
                <a:latin typeface="Poppins"/>
              </a:rPr>
              <a:t>3. Queste informazioni possono essere utilizzate per migliorare il processo di gestione degli incidente in futuro.</a:t>
            </a:r>
          </a:p>
          <a:p>
            <a:pPr algn="l">
              <a:lnSpc>
                <a:spcPts val="3176"/>
              </a:lnSpc>
            </a:pPr>
          </a:p>
          <a:p>
            <a:pPr algn="l">
              <a:lnSpc>
                <a:spcPts val="3176"/>
              </a:lnSpc>
              <a:spcBef>
                <a:spcPct val="0"/>
              </a:spcBef>
            </a:pPr>
            <a:r>
              <a:rPr lang="en-US" sz="2269">
                <a:solidFill>
                  <a:srgbClr val="FFFFFF"/>
                </a:solidFill>
                <a:latin typeface="Poppins"/>
              </a:rPr>
              <a:t>Completare la tabella RACI.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207219"/>
            <a:ext cx="18288000" cy="4209956"/>
            <a:chOff x="0" y="0"/>
            <a:chExt cx="4816593" cy="11087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08795"/>
            </a:xfrm>
            <a:custGeom>
              <a:avLst/>
              <a:gdLst/>
              <a:ahLst/>
              <a:cxnLst/>
              <a:rect r="r" b="b" t="t" l="l"/>
              <a:pathLst>
                <a:path h="1108795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087205"/>
                  </a:lnTo>
                  <a:cubicBezTo>
                    <a:pt x="4816592" y="1099129"/>
                    <a:pt x="4806926" y="1108795"/>
                    <a:pt x="4795002" y="1108795"/>
                  </a:cubicBezTo>
                  <a:lnTo>
                    <a:pt x="21590" y="1108795"/>
                  </a:lnTo>
                  <a:cubicBezTo>
                    <a:pt x="15864" y="1108795"/>
                    <a:pt x="10372" y="1106520"/>
                    <a:pt x="6324" y="1102471"/>
                  </a:cubicBezTo>
                  <a:cubicBezTo>
                    <a:pt x="2275" y="1098422"/>
                    <a:pt x="0" y="1092931"/>
                    <a:pt x="0" y="1087205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15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90778" y="400761"/>
            <a:ext cx="12352624" cy="9485477"/>
          </a:xfrm>
          <a:custGeom>
            <a:avLst/>
            <a:gdLst/>
            <a:ahLst/>
            <a:cxnLst/>
            <a:rect r="r" b="b" t="t" l="l"/>
            <a:pathLst>
              <a:path h="9485477" w="12352624">
                <a:moveTo>
                  <a:pt x="0" y="0"/>
                </a:moveTo>
                <a:lnTo>
                  <a:pt x="12352624" y="0"/>
                </a:lnTo>
                <a:lnTo>
                  <a:pt x="12352624" y="9485478"/>
                </a:lnTo>
                <a:lnTo>
                  <a:pt x="0" y="948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5556" y="2106500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5556" y="3358026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5556" y="8934767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15124" y="4819967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15124" y="6363449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7735" y="7731807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93898" y="8934767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86209" y="2106500"/>
            <a:ext cx="285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2689" y="481996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23799" y="2106500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98679" y="2106500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22589" y="2106500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22589" y="3358026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23799" y="3358026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98679" y="3358026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4120" y="3358026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48739" y="481996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52039" y="4819967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49888" y="4819967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2039" y="6363449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8739" y="6363449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29009" y="6363449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84199" y="6363449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34782" y="7731807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42032" y="7731807"/>
            <a:ext cx="1297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50841" y="773180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33947" y="773180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49888" y="8934767"/>
            <a:ext cx="2897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01158" y="897894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67735" y="8934767"/>
            <a:ext cx="3024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DAGEuUi-A_k</dc:identifier>
  <dcterms:modified xsi:type="dcterms:W3CDTF">2011-08-01T06:04:30Z</dcterms:modified>
  <cp:revision>1</cp:revision>
  <dc:title>Integrazione</dc:title>
</cp:coreProperties>
</file>